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5"/>
  </p:notesMasterIdLst>
  <p:sldIdLst>
    <p:sldId id="256" r:id="rId3"/>
    <p:sldId id="257" r:id="rId4"/>
    <p:sldId id="258" r:id="rId5"/>
    <p:sldId id="259" r:id="rId6"/>
    <p:sldId id="261" r:id="rId7"/>
    <p:sldId id="263" r:id="rId8"/>
    <p:sldId id="265" r:id="rId9"/>
    <p:sldId id="266" r:id="rId10"/>
    <p:sldId id="267" r:id="rId11"/>
    <p:sldId id="268" r:id="rId12"/>
    <p:sldId id="269" r:id="rId13"/>
    <p:sldId id="270" r:id="rId14"/>
  </p:sldIdLst>
  <p:sldSz cx="9144000" cy="5143500" type="screen16x9"/>
  <p:notesSz cx="6858000" cy="9144000"/>
  <p:embeddedFontLst>
    <p:embeddedFont>
      <p:font typeface="Dosis" pitchFamily="2" charset="0"/>
      <p:regular r:id="rId16"/>
      <p:bold r:id="rId17"/>
    </p:embeddedFont>
    <p:embeddedFont>
      <p:font typeface="Nunito"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82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3" Type="http://schemas.openxmlformats.org/officeDocument/2006/relationships/slide" Target="slides/slide1.xml"/><Relationship Id="rId21" Type="http://schemas.openxmlformats.org/officeDocument/2006/relationships/font" Target="fonts/font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6aa3ad9690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6aa3ad969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27832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70664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beff620c3b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beff620c3b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3516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6a6f8f8956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6a6f8f895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6a9e16ce57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6a9e16ce5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6a9e16ce5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6a9e16ce5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d2dfdc1f4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d2dfdc1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8442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6aa3ad969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6aa3ad969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98268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jpg"/><Relationship Id="rId4" Type="http://schemas.openxmlformats.org/officeDocument/2006/relationships/hyperlink" Target="http://www.linkedin.com/in/nishrina-rawi"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public.tableau.com/views/AnnualProductCategoryAnalysis/Dashboard1?:language=en-US&amp;publish=yes&amp;:sid=&amp;:display_count=n&amp;:origin=viz_share_link"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s://drive.google.com/file/d/1PzfzPY5dxesG6XkD6WuPsD-g1E5asUtk/view?usp=sharing"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hyperlink" Target="https://public.tableau.com/views/AnnualPaymentTypeUsageAnalysis_17094763379500/Dashboard1?:language=en-US&amp;publish=yes&amp;:sid=&amp;:display_count=n&amp;:origin=viz_share_link"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drive.google.com/file/d/1sZx9Tm6wmBFeSNO1vd3Q9ANn_2AWYnBW/view?usp=sharing" TargetMode="External"/><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https://drive.google.com/file/d/1ZoVWpuziH2Wh2j_-zH5XQmOUYKz2lfJ4/view?usp=sharin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hyperlink" Target="https://drive.google.com/file/d/1ZoVWpuziH2Wh2j_-zH5XQmOUYKz2lfJ4/view?usp=sharing" TargetMode="External"/><Relationship Id="rId5" Type="http://schemas.openxmlformats.org/officeDocument/2006/relationships/hyperlink" Target="https://drive.google.com/file/d/1sZx9Tm6wmBFeSNO1vd3Q9ANn_2AWYnBW/view?usp=sharing"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hyperlink" Target="https://drive.google.com/file/d/1vrPZs1mB2S4PVNlqzDnMO9eK78ByrzGa/view?usp=sharing"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hyperlink" Target="https://public.tableau.com/views/AnnualCustomerActivityGrowthAnalysis_17094623336640/Dashboard1?:language=en-US&amp;:sid=&amp;:display_count=n&amp;:origin=viz_share_link"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hyperlink" Target="https://public.tableau.com/views/AnnualCustomerActivityGrowthAnalysis_17094623336640/Dashboard1?:language=en-US&amp;:sid=&amp;:display_count=n&amp;:origin=viz_share_link"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drive.google.com/file/d/1FwFSvwbVGr-yqBgxUfsKLX52Y8Hyz8OX/view?usp=sharing"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hyperlink" Target="https://public.tableau.com/views/AnnualProductCategoryAnalysis/Dashboard1?:language=en-US&amp;publish=yes&amp;:sid=&amp;:display_count=n&amp;:origin=viz_share_link"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80" b="1">
                <a:solidFill>
                  <a:schemeClr val="lt1"/>
                </a:solidFill>
              </a:rPr>
              <a:t>Analyzing eCommerce Business Performance with SQL</a:t>
            </a:r>
            <a:endParaRPr sz="3080" b="1">
              <a:solidFill>
                <a:schemeClr val="lt1"/>
              </a:solidFill>
            </a:endParaRPr>
          </a:p>
        </p:txBody>
      </p:sp>
      <p:sp>
        <p:nvSpPr>
          <p:cNvPr id="100" name="Google Shape;100;p25"/>
          <p:cNvSpPr txBox="1"/>
          <p:nvPr/>
        </p:nvSpPr>
        <p:spPr>
          <a:xfrm>
            <a:off x="5959950" y="908900"/>
            <a:ext cx="24024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a:latin typeface="Dosis"/>
                <a:ea typeface="Dosis"/>
                <a:cs typeface="Dosis"/>
                <a:sym typeface="Dosis"/>
              </a:rPr>
              <a:t>Created by: </a:t>
            </a:r>
            <a:endParaRPr sz="1200" b="1">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a:latin typeface="Dosis"/>
                <a:ea typeface="Dosis"/>
                <a:cs typeface="Dosis"/>
                <a:sym typeface="Dosis"/>
              </a:rPr>
              <a:t>Nishrina Rawi</a:t>
            </a:r>
            <a:endParaRPr sz="1200" b="1" i="0" u="none" strike="noStrike" cap="none">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nishrinarawi@gmail.com</a:t>
            </a:r>
            <a:endParaRPr sz="120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u="sng">
                <a:solidFill>
                  <a:schemeClr val="hlink"/>
                </a:solidFill>
                <a:latin typeface="Dosis"/>
                <a:ea typeface="Dosis"/>
                <a:cs typeface="Dosis"/>
                <a:sym typeface="Dosis"/>
                <a:hlinkClick r:id="rId4"/>
              </a:rPr>
              <a:t>www.linkedin.com/in/nishrina-rawi</a:t>
            </a:r>
            <a:r>
              <a:rPr lang="en" sz="1200">
                <a:latin typeface="Dosis"/>
                <a:ea typeface="Dosis"/>
                <a:cs typeface="Dosis"/>
                <a:sym typeface="Dosis"/>
              </a:rPr>
              <a:t> </a:t>
            </a:r>
            <a:endParaRPr sz="1200">
              <a:latin typeface="Dosis"/>
              <a:ea typeface="Dosis"/>
              <a:cs typeface="Dosis"/>
              <a:sym typeface="Dosis"/>
            </a:endParaRPr>
          </a:p>
        </p:txBody>
      </p:sp>
      <p:pic>
        <p:nvPicPr>
          <p:cNvPr id="101" name="Google Shape;101;p25"/>
          <p:cNvPicPr preferRelativeResize="0"/>
          <p:nvPr/>
        </p:nvPicPr>
        <p:blipFill rotWithShape="1">
          <a:blip r:embed="rId5">
            <a:alphaModFix/>
          </a:blip>
          <a:srcRect t="10031" b="10039"/>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 sz="1217">
                <a:latin typeface="Nunito"/>
                <a:ea typeface="Nunito"/>
                <a:cs typeface="Nunito"/>
                <a:sym typeface="Nunito"/>
              </a:rPr>
              <a:t>An enthusiastic Bachelor of Statistics graduate with a passion for pursuing a career as a Data Analyst. Possessing a strong foundation in statistical analysis, I am eager to contribute to data-driven decision-making processes. Experienced in conducting surveys and proficient in utilizing data analytics tools such as Ms. Excel, SQL, RStudio, and Python to extract meaningful insights from data. </a:t>
            </a:r>
            <a:endParaRPr sz="279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Product Category Quality Analysis</a:t>
            </a:r>
            <a:endParaRPr sz="2220" b="1">
              <a:solidFill>
                <a:schemeClr val="lt1"/>
              </a:solidFill>
            </a:endParaRPr>
          </a:p>
        </p:txBody>
      </p:sp>
      <p:sp>
        <p:nvSpPr>
          <p:cNvPr id="69" name="Google Shape;69;p15"/>
          <p:cNvSpPr txBox="1"/>
          <p:nvPr/>
        </p:nvSpPr>
        <p:spPr>
          <a:xfrm>
            <a:off x="587775" y="1044200"/>
            <a:ext cx="8336700" cy="255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Berdasarkan analisis yang dilakukan diketahui : </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Total revenue yang diperoleh ecommerce adalah 15,419,773.75. Total revenue terus meningkat sejak 2016 hingga 2018</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Pada tahun 2016 kategori produk yang dengan revenue tertinggi adalah furniture decor, 2017 kategori produk bed bath table dan pada 2018 kategori produk  health beauty</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Sejak 2016, secara keseluruhan 625 order yang dicancel. Berdasarkan tahun, jumlah ini juga terus meningkat. </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Pada tahun 2016 kategori produk yang paling sering di cancel adalah toys, 2017 kategori produk sport leisure, dan pada 2018 kategori produk  health beauty</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Kategori produk health beauty merupakan kategori produk dengan revenue tertinggi pada tahun 2018, namun juga kategori produk yang paling banyak di cancel pada tahun yang sama. </a:t>
            </a:r>
            <a:endParaRPr>
              <a:solidFill>
                <a:schemeClr val="dk1"/>
              </a:solidFill>
            </a:endParaRPr>
          </a:p>
        </p:txBody>
      </p:sp>
      <p:sp>
        <p:nvSpPr>
          <p:cNvPr id="70" name="Google Shape;70;p15"/>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a:solidFill>
                <a:schemeClr val="dk1"/>
              </a:solidFill>
            </a:endParaRPr>
          </a:p>
          <a:p>
            <a:pPr marL="0" lvl="0" indent="0" algn="r" rtl="0">
              <a:lnSpc>
                <a:spcPct val="100000"/>
              </a:lnSpc>
              <a:spcBef>
                <a:spcPts val="0"/>
              </a:spcBef>
              <a:spcAft>
                <a:spcPts val="0"/>
              </a:spcAft>
              <a:buNone/>
            </a:pPr>
            <a:r>
              <a:rPr lang="en" sz="1100">
                <a:solidFill>
                  <a:schemeClr val="dk1"/>
                </a:solidFill>
              </a:rPr>
              <a:t>Dashboard selengkapnya dapat dilihat </a:t>
            </a:r>
            <a:r>
              <a:rPr lang="en" sz="1100" u="sng">
                <a:solidFill>
                  <a:schemeClr val="hlink"/>
                </a:solidFill>
                <a:hlinkClick r:id="rId3"/>
              </a:rPr>
              <a:t>disini</a:t>
            </a:r>
            <a:endParaRPr sz="1100">
              <a:solidFill>
                <a:schemeClr val="dk1"/>
              </a:solidFill>
            </a:endParaRPr>
          </a:p>
        </p:txBody>
      </p:sp>
    </p:spTree>
    <p:extLst>
      <p:ext uri="{BB962C8B-B14F-4D97-AF65-F5344CB8AC3E}">
        <p14:creationId xmlns:p14="http://schemas.microsoft.com/office/powerpoint/2010/main" val="1385783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ct val="44594"/>
              <a:buFont typeface="Arial"/>
              <a:buNone/>
            </a:pPr>
            <a:r>
              <a:rPr lang="en" sz="2220" b="1">
                <a:solidFill>
                  <a:schemeClr val="lt1"/>
                </a:solidFill>
              </a:rPr>
              <a:t>Analysis of Annual Payment Type Usage</a:t>
            </a:r>
            <a:endParaRPr sz="2220" b="1">
              <a:solidFill>
                <a:schemeClr val="lt1"/>
              </a:solidFill>
            </a:endParaRPr>
          </a:p>
          <a:p>
            <a:pPr marL="0" lvl="0" indent="0" algn="ctr" rtl="0">
              <a:spcBef>
                <a:spcPts val="0"/>
              </a:spcBef>
              <a:spcAft>
                <a:spcPts val="0"/>
              </a:spcAft>
              <a:buSzPct val="44594"/>
              <a:buNone/>
            </a:pPr>
            <a:endParaRPr sz="2220" b="1">
              <a:solidFill>
                <a:schemeClr val="lt1"/>
              </a:solidFill>
            </a:endParaRPr>
          </a:p>
        </p:txBody>
      </p:sp>
      <p:sp>
        <p:nvSpPr>
          <p:cNvPr id="55" name="Google Shape;55;p13"/>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a:solidFill>
                <a:schemeClr val="dk1"/>
              </a:solidFill>
            </a:endParaRPr>
          </a:p>
          <a:p>
            <a:pPr marL="0" lvl="0" indent="0" algn="r" rtl="0">
              <a:lnSpc>
                <a:spcPct val="100000"/>
              </a:lnSpc>
              <a:spcBef>
                <a:spcPts val="0"/>
              </a:spcBef>
              <a:spcAft>
                <a:spcPts val="0"/>
              </a:spcAft>
              <a:buNone/>
            </a:pPr>
            <a:r>
              <a:rPr lang="en" sz="1100">
                <a:solidFill>
                  <a:schemeClr val="dk1"/>
                </a:solidFill>
              </a:rPr>
              <a:t>Query selengkapnya dapat dilihat </a:t>
            </a:r>
            <a:r>
              <a:rPr lang="en" sz="1100" u="sng">
                <a:solidFill>
                  <a:schemeClr val="hlink"/>
                </a:solidFill>
                <a:hlinkClick r:id="rId3"/>
              </a:rPr>
              <a:t>disini</a:t>
            </a:r>
            <a:endParaRPr sz="1100">
              <a:solidFill>
                <a:schemeClr val="dk1"/>
              </a:solidFill>
            </a:endParaRPr>
          </a:p>
        </p:txBody>
      </p:sp>
      <p:pic>
        <p:nvPicPr>
          <p:cNvPr id="56" name="Google Shape;56;p13"/>
          <p:cNvPicPr preferRelativeResize="0"/>
          <p:nvPr/>
        </p:nvPicPr>
        <p:blipFill>
          <a:blip r:embed="rId4">
            <a:alphaModFix/>
          </a:blip>
          <a:stretch>
            <a:fillRect/>
          </a:stretch>
        </p:blipFill>
        <p:spPr>
          <a:xfrm>
            <a:off x="528638" y="1443038"/>
            <a:ext cx="8086725" cy="2257425"/>
          </a:xfrm>
          <a:prstGeom prst="rect">
            <a:avLst/>
          </a:prstGeom>
          <a:noFill/>
          <a:ln>
            <a:noFill/>
          </a:ln>
        </p:spPr>
      </p:pic>
    </p:spTree>
    <p:extLst>
      <p:ext uri="{BB962C8B-B14F-4D97-AF65-F5344CB8AC3E}">
        <p14:creationId xmlns:p14="http://schemas.microsoft.com/office/powerpoint/2010/main" val="41380111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ct val="44594"/>
              <a:buFont typeface="Arial"/>
              <a:buNone/>
            </a:pPr>
            <a:r>
              <a:rPr lang="en" sz="2220" b="1">
                <a:solidFill>
                  <a:schemeClr val="lt1"/>
                </a:solidFill>
              </a:rPr>
              <a:t>Analysis of Annual Payment Type Usage</a:t>
            </a:r>
            <a:endParaRPr sz="2220" b="1">
              <a:solidFill>
                <a:schemeClr val="lt1"/>
              </a:solidFill>
            </a:endParaRPr>
          </a:p>
          <a:p>
            <a:pPr marL="0" lvl="0" indent="0" algn="ctr" rtl="0">
              <a:spcBef>
                <a:spcPts val="0"/>
              </a:spcBef>
              <a:spcAft>
                <a:spcPts val="0"/>
              </a:spcAft>
              <a:buSzPct val="44594"/>
              <a:buNone/>
            </a:pPr>
            <a:endParaRPr sz="2220" b="1">
              <a:solidFill>
                <a:schemeClr val="lt1"/>
              </a:solidFill>
            </a:endParaRPr>
          </a:p>
        </p:txBody>
      </p:sp>
      <p:sp>
        <p:nvSpPr>
          <p:cNvPr id="62" name="Google Shape;62;p14"/>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a:solidFill>
                <a:schemeClr val="dk1"/>
              </a:solidFill>
            </a:endParaRPr>
          </a:p>
          <a:p>
            <a:pPr marL="0" lvl="0" indent="0" algn="r" rtl="0">
              <a:lnSpc>
                <a:spcPct val="100000"/>
              </a:lnSpc>
              <a:spcBef>
                <a:spcPts val="0"/>
              </a:spcBef>
              <a:spcAft>
                <a:spcPts val="0"/>
              </a:spcAft>
              <a:buNone/>
            </a:pPr>
            <a:r>
              <a:rPr lang="en" sz="1100">
                <a:solidFill>
                  <a:schemeClr val="dk1"/>
                </a:solidFill>
              </a:rPr>
              <a:t>Dashboard selengkapnya dapat dilihat </a:t>
            </a:r>
            <a:r>
              <a:rPr lang="en" sz="1100" u="sng">
                <a:solidFill>
                  <a:schemeClr val="hlink"/>
                </a:solidFill>
                <a:hlinkClick r:id="rId3"/>
              </a:rPr>
              <a:t>disini</a:t>
            </a:r>
            <a:endParaRPr sz="1100">
              <a:solidFill>
                <a:schemeClr val="dk1"/>
              </a:solidFill>
            </a:endParaRPr>
          </a:p>
        </p:txBody>
      </p:sp>
      <p:pic>
        <p:nvPicPr>
          <p:cNvPr id="63" name="Google Shape;63;p14"/>
          <p:cNvPicPr preferRelativeResize="0"/>
          <p:nvPr/>
        </p:nvPicPr>
        <p:blipFill>
          <a:blip r:embed="rId4">
            <a:alphaModFix/>
          </a:blip>
          <a:stretch>
            <a:fillRect/>
          </a:stretch>
        </p:blipFill>
        <p:spPr>
          <a:xfrm>
            <a:off x="152400" y="560525"/>
            <a:ext cx="6380924" cy="4278524"/>
          </a:xfrm>
          <a:prstGeom prst="rect">
            <a:avLst/>
          </a:prstGeom>
          <a:noFill/>
          <a:ln>
            <a:noFill/>
          </a:ln>
        </p:spPr>
      </p:pic>
      <p:sp>
        <p:nvSpPr>
          <p:cNvPr id="64" name="Google Shape;64;p14"/>
          <p:cNvSpPr txBox="1"/>
          <p:nvPr/>
        </p:nvSpPr>
        <p:spPr>
          <a:xfrm>
            <a:off x="6685200" y="956275"/>
            <a:ext cx="2458800" cy="27243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500">
                <a:solidFill>
                  <a:schemeClr val="dk2"/>
                </a:solidFill>
              </a:rPr>
              <a:t>Berdasarkan analisis yang dilakukan, terdapat lima tipe pembayaran. Tipe pembayaran yang paling sering digunakan adalah credit card, diurutan kedua boleto, ketiga voucher, dan yang terakhir debit card. Terdapat juga order yang tidak diketahui tipe pembayarannya. </a:t>
            </a:r>
            <a:endParaRPr sz="1500">
              <a:solidFill>
                <a:schemeClr val="dk2"/>
              </a:solidFill>
            </a:endParaRPr>
          </a:p>
        </p:txBody>
      </p:sp>
    </p:spTree>
    <p:extLst>
      <p:ext uri="{BB962C8B-B14F-4D97-AF65-F5344CB8AC3E}">
        <p14:creationId xmlns:p14="http://schemas.microsoft.com/office/powerpoint/2010/main" val="914066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Overview</a:t>
            </a:r>
            <a:endParaRPr sz="2220" b="1">
              <a:solidFill>
                <a:schemeClr val="lt1"/>
              </a:solidFill>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a:solidFill>
                  <a:schemeClr val="dk1"/>
                </a:solidFill>
                <a:latin typeface="Dosis"/>
                <a:ea typeface="Dosis"/>
                <a:cs typeface="Dosis"/>
                <a:sym typeface="Dosis"/>
              </a:rPr>
              <a:t>“Dalam suatu perusahaan mengukur performa bisnis sangatlah penting untuk melacak, memantau, dan menilai keberhasilan atau kegagalan dari berbagai proses bisnis. Oleh karena itu, dalam paper ini akan menganalisa performa bisnis untuk sebuah perusahan eCommerce,  dengan memperhitungkan beberapa metrik bisnis yaitu pertumbuhan pelanggan, kualitas produk, dan tipe pembayaran.”</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2204600" y="-12175"/>
            <a:ext cx="45978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Preparation</a:t>
            </a:r>
            <a:endParaRPr b="1"/>
          </a:p>
        </p:txBody>
      </p:sp>
      <p:sp>
        <p:nvSpPr>
          <p:cNvPr id="114" name="Google Shape;114;p27"/>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a:solidFill>
                  <a:srgbClr val="000000"/>
                </a:solidFill>
              </a:rPr>
              <a:t>Lihat atau Download ERD </a:t>
            </a:r>
            <a:r>
              <a:rPr lang="en" sz="1100" u="sng">
                <a:solidFill>
                  <a:schemeClr val="hlink"/>
                </a:solidFill>
                <a:hlinkClick r:id="rId3"/>
              </a:rPr>
              <a:t>disini</a:t>
            </a:r>
            <a:endParaRPr sz="1100">
              <a:solidFill>
                <a:srgbClr val="000000"/>
              </a:solidFill>
            </a:endParaRPr>
          </a:p>
          <a:p>
            <a:pPr marL="0" lvl="0" indent="0" algn="r" rtl="0">
              <a:lnSpc>
                <a:spcPct val="100000"/>
              </a:lnSpc>
              <a:spcBef>
                <a:spcPts val="0"/>
              </a:spcBef>
              <a:spcAft>
                <a:spcPts val="0"/>
              </a:spcAft>
              <a:buNone/>
            </a:pPr>
            <a:r>
              <a:rPr lang="en" sz="1100">
                <a:solidFill>
                  <a:srgbClr val="000000"/>
                </a:solidFill>
              </a:rPr>
              <a:t>Query selengkapnya dapat dilihat </a:t>
            </a:r>
            <a:r>
              <a:rPr lang="en" sz="1100" u="sng">
                <a:solidFill>
                  <a:schemeClr val="hlink"/>
                </a:solidFill>
                <a:hlinkClick r:id="rId4"/>
              </a:rPr>
              <a:t>disini</a:t>
            </a:r>
            <a:endParaRPr sz="1100">
              <a:solidFill>
                <a:srgbClr val="000000"/>
              </a:solidFill>
            </a:endParaRPr>
          </a:p>
        </p:txBody>
      </p:sp>
      <p:sp>
        <p:nvSpPr>
          <p:cNvPr id="115" name="Google Shape;115;p27"/>
          <p:cNvSpPr txBox="1"/>
          <p:nvPr/>
        </p:nvSpPr>
        <p:spPr>
          <a:xfrm>
            <a:off x="127200" y="642975"/>
            <a:ext cx="8889600" cy="8004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000">
                <a:solidFill>
                  <a:schemeClr val="dk2"/>
                </a:solidFill>
              </a:rPr>
              <a:t>Sebuah e-commerce memiliki 8 tabel data mengenai penjualan. Ke-8 tabel tersebut dimasukkan ke dalam database bernama eCommerce dengan memperhatikan tipe data dari masing-masing kolomnya untuk menjaga integritas data. Masing-masing kolom memiliki sebuah primary key yang digunakan untuk mengidentifikasi setiap baris dari masing-masing tabel. Antar tabel juga dihubungkan dengan foreign key yang memungkinkan integrasi data yang mulus dan pembaruan yang konsisten. Berikut langkah-langkah yang dilakukan :</a:t>
            </a:r>
            <a:endParaRPr sz="1000">
              <a:solidFill>
                <a:schemeClr val="dk2"/>
              </a:solidFill>
            </a:endParaRPr>
          </a:p>
        </p:txBody>
      </p:sp>
      <p:sp>
        <p:nvSpPr>
          <p:cNvPr id="116" name="Google Shape;116;p27"/>
          <p:cNvSpPr txBox="1"/>
          <p:nvPr/>
        </p:nvSpPr>
        <p:spPr>
          <a:xfrm>
            <a:off x="127200" y="1685475"/>
            <a:ext cx="2663400" cy="6465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000">
                <a:solidFill>
                  <a:schemeClr val="dk2"/>
                </a:solidFill>
              </a:rPr>
              <a:t>1. Tahapan pertama yang dilakukan adalah membuat database bernama ecommerce menggunakan pgAdmin</a:t>
            </a:r>
            <a:endParaRPr sz="1000">
              <a:solidFill>
                <a:schemeClr val="dk2"/>
              </a:solidFill>
            </a:endParaRPr>
          </a:p>
        </p:txBody>
      </p:sp>
      <p:pic>
        <p:nvPicPr>
          <p:cNvPr id="117" name="Google Shape;117;p27"/>
          <p:cNvPicPr preferRelativeResize="0"/>
          <p:nvPr/>
        </p:nvPicPr>
        <p:blipFill>
          <a:blip r:embed="rId5">
            <a:alphaModFix/>
          </a:blip>
          <a:stretch>
            <a:fillRect/>
          </a:stretch>
        </p:blipFill>
        <p:spPr>
          <a:xfrm>
            <a:off x="2958474" y="2178075"/>
            <a:ext cx="3090075" cy="1398600"/>
          </a:xfrm>
          <a:prstGeom prst="rect">
            <a:avLst/>
          </a:prstGeom>
          <a:noFill/>
          <a:ln>
            <a:noFill/>
          </a:ln>
        </p:spPr>
      </p:pic>
      <p:sp>
        <p:nvSpPr>
          <p:cNvPr id="118" name="Google Shape;118;p27"/>
          <p:cNvSpPr txBox="1"/>
          <p:nvPr/>
        </p:nvSpPr>
        <p:spPr>
          <a:xfrm>
            <a:off x="2958475" y="1685475"/>
            <a:ext cx="30000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chemeClr val="dk2"/>
                </a:solidFill>
              </a:rPr>
              <a:t>2. Buat masing-masing tabel menggunakan query ‘CREATE’</a:t>
            </a:r>
            <a:endParaRPr/>
          </a:p>
        </p:txBody>
      </p:sp>
      <p:pic>
        <p:nvPicPr>
          <p:cNvPr id="119" name="Google Shape;119;p27"/>
          <p:cNvPicPr preferRelativeResize="0"/>
          <p:nvPr/>
        </p:nvPicPr>
        <p:blipFill>
          <a:blip r:embed="rId6">
            <a:alphaModFix/>
          </a:blip>
          <a:stretch>
            <a:fillRect/>
          </a:stretch>
        </p:blipFill>
        <p:spPr>
          <a:xfrm>
            <a:off x="145675" y="2375000"/>
            <a:ext cx="2626460" cy="523200"/>
          </a:xfrm>
          <a:prstGeom prst="rect">
            <a:avLst/>
          </a:prstGeom>
          <a:noFill/>
          <a:ln>
            <a:noFill/>
          </a:ln>
        </p:spPr>
      </p:pic>
      <p:sp>
        <p:nvSpPr>
          <p:cNvPr id="120" name="Google Shape;120;p27"/>
          <p:cNvSpPr txBox="1"/>
          <p:nvPr/>
        </p:nvSpPr>
        <p:spPr>
          <a:xfrm>
            <a:off x="6126350" y="1685475"/>
            <a:ext cx="30000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chemeClr val="dk2"/>
                </a:solidFill>
              </a:rPr>
              <a:t>3. Import dataset berformat csv menggunakan query ‘COPY’</a:t>
            </a:r>
            <a:endParaRPr>
              <a:solidFill>
                <a:schemeClr val="dk1"/>
              </a:solidFill>
            </a:endParaRPr>
          </a:p>
        </p:txBody>
      </p:sp>
      <p:pic>
        <p:nvPicPr>
          <p:cNvPr id="121" name="Google Shape;121;p27"/>
          <p:cNvPicPr preferRelativeResize="0"/>
          <p:nvPr/>
        </p:nvPicPr>
        <p:blipFill>
          <a:blip r:embed="rId7">
            <a:alphaModFix/>
          </a:blip>
          <a:stretch>
            <a:fillRect/>
          </a:stretch>
        </p:blipFill>
        <p:spPr>
          <a:xfrm>
            <a:off x="6638451" y="2229425"/>
            <a:ext cx="1818374" cy="1589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8"/>
          <p:cNvSpPr txBox="1">
            <a:spLocks noGrp="1"/>
          </p:cNvSpPr>
          <p:nvPr>
            <p:ph type="title"/>
          </p:nvPr>
        </p:nvSpPr>
        <p:spPr>
          <a:xfrm>
            <a:off x="2204600" y="-12175"/>
            <a:ext cx="45978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Preparation</a:t>
            </a:r>
            <a:endParaRPr b="1"/>
          </a:p>
        </p:txBody>
      </p:sp>
      <p:sp>
        <p:nvSpPr>
          <p:cNvPr id="127" name="Google Shape;127;p28"/>
          <p:cNvSpPr txBox="1"/>
          <p:nvPr/>
        </p:nvSpPr>
        <p:spPr>
          <a:xfrm>
            <a:off x="2759525" y="485300"/>
            <a:ext cx="370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chemeClr val="dk2"/>
                </a:solidFill>
              </a:rPr>
              <a:t>Entity Relational Diagram of eCommerce</a:t>
            </a:r>
            <a:endParaRPr b="1">
              <a:solidFill>
                <a:schemeClr val="dk2"/>
              </a:solidFill>
            </a:endParaRPr>
          </a:p>
        </p:txBody>
      </p:sp>
      <p:pic>
        <p:nvPicPr>
          <p:cNvPr id="128" name="Google Shape;128;p28"/>
          <p:cNvPicPr preferRelativeResize="0"/>
          <p:nvPr/>
        </p:nvPicPr>
        <p:blipFill>
          <a:blip r:embed="rId3">
            <a:alphaModFix/>
          </a:blip>
          <a:stretch>
            <a:fillRect/>
          </a:stretch>
        </p:blipFill>
        <p:spPr>
          <a:xfrm>
            <a:off x="4143550" y="1150724"/>
            <a:ext cx="4861776" cy="3881600"/>
          </a:xfrm>
          <a:prstGeom prst="rect">
            <a:avLst/>
          </a:prstGeom>
          <a:noFill/>
          <a:ln>
            <a:noFill/>
          </a:ln>
        </p:spPr>
      </p:pic>
      <p:sp>
        <p:nvSpPr>
          <p:cNvPr id="129" name="Google Shape;129;p28"/>
          <p:cNvSpPr txBox="1"/>
          <p:nvPr/>
        </p:nvSpPr>
        <p:spPr>
          <a:xfrm>
            <a:off x="157525" y="946150"/>
            <a:ext cx="2663400" cy="4926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000">
                <a:solidFill>
                  <a:schemeClr val="dk2"/>
                </a:solidFill>
              </a:rPr>
              <a:t>4. Mengatur Primary Key dan Foreign Key menggunakan query ‘ALTER’</a:t>
            </a:r>
            <a:endParaRPr sz="1000">
              <a:solidFill>
                <a:schemeClr val="dk2"/>
              </a:solidFill>
            </a:endParaRPr>
          </a:p>
        </p:txBody>
      </p:sp>
      <p:pic>
        <p:nvPicPr>
          <p:cNvPr id="130" name="Google Shape;130;p28"/>
          <p:cNvPicPr preferRelativeResize="0"/>
          <p:nvPr/>
        </p:nvPicPr>
        <p:blipFill>
          <a:blip r:embed="rId4">
            <a:alphaModFix/>
          </a:blip>
          <a:stretch>
            <a:fillRect/>
          </a:stretch>
        </p:blipFill>
        <p:spPr>
          <a:xfrm>
            <a:off x="314100" y="1658825"/>
            <a:ext cx="3557850" cy="1875950"/>
          </a:xfrm>
          <a:prstGeom prst="rect">
            <a:avLst/>
          </a:prstGeom>
          <a:noFill/>
          <a:ln>
            <a:noFill/>
          </a:ln>
        </p:spPr>
      </p:pic>
      <p:sp>
        <p:nvSpPr>
          <p:cNvPr id="131" name="Google Shape;131;p28"/>
          <p:cNvSpPr txBox="1"/>
          <p:nvPr/>
        </p:nvSpPr>
        <p:spPr>
          <a:xfrm>
            <a:off x="4143550" y="885500"/>
            <a:ext cx="2663400" cy="338700"/>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 sz="1000">
                <a:solidFill>
                  <a:schemeClr val="dk2"/>
                </a:solidFill>
              </a:rPr>
              <a:t>5. Membuat Entity Relationship Diagram</a:t>
            </a:r>
            <a:endParaRPr sz="1000">
              <a:solidFill>
                <a:schemeClr val="dk2"/>
              </a:solidFill>
            </a:endParaRPr>
          </a:p>
        </p:txBody>
      </p:sp>
      <p:sp>
        <p:nvSpPr>
          <p:cNvPr id="132" name="Google Shape;132;p28"/>
          <p:cNvSpPr txBox="1"/>
          <p:nvPr/>
        </p:nvSpPr>
        <p:spPr>
          <a:xfrm>
            <a:off x="0" y="4633075"/>
            <a:ext cx="4488000" cy="5232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en" sz="1100">
                <a:solidFill>
                  <a:srgbClr val="000000"/>
                </a:solidFill>
              </a:rPr>
              <a:t>Lihat atau Download ERD </a:t>
            </a:r>
            <a:r>
              <a:rPr lang="en" sz="1100" u="sng">
                <a:solidFill>
                  <a:schemeClr val="hlink"/>
                </a:solidFill>
                <a:hlinkClick r:id="rId5"/>
              </a:rPr>
              <a:t>disini</a:t>
            </a:r>
            <a:endParaRPr sz="1100">
              <a:solidFill>
                <a:srgbClr val="000000"/>
              </a:solidFill>
            </a:endParaRPr>
          </a:p>
          <a:p>
            <a:pPr marL="0" lvl="0" indent="0" algn="l" rtl="0">
              <a:lnSpc>
                <a:spcPct val="100000"/>
              </a:lnSpc>
              <a:spcBef>
                <a:spcPts val="0"/>
              </a:spcBef>
              <a:spcAft>
                <a:spcPts val="0"/>
              </a:spcAft>
              <a:buNone/>
            </a:pPr>
            <a:r>
              <a:rPr lang="en" sz="1100">
                <a:solidFill>
                  <a:srgbClr val="000000"/>
                </a:solidFill>
              </a:rPr>
              <a:t>Query selengkapnya dapat dilihat </a:t>
            </a:r>
            <a:r>
              <a:rPr lang="en" sz="1100" u="sng">
                <a:solidFill>
                  <a:schemeClr val="hlink"/>
                </a:solidFill>
                <a:hlinkClick r:id="rId6"/>
              </a:rPr>
              <a:t>disini</a:t>
            </a:r>
            <a:endParaRPr sz="11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Customer Activity Growth Analysis</a:t>
            </a:r>
            <a:endParaRPr sz="2220" b="1">
              <a:solidFill>
                <a:schemeClr val="lt1"/>
              </a:solidFill>
            </a:endParaRPr>
          </a:p>
        </p:txBody>
      </p:sp>
      <p:sp>
        <p:nvSpPr>
          <p:cNvPr id="55" name="Google Shape;55;p13"/>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a:solidFill>
                <a:schemeClr val="dk1"/>
              </a:solidFill>
            </a:endParaRPr>
          </a:p>
          <a:p>
            <a:pPr marL="0" lvl="0" indent="0" algn="r" rtl="0">
              <a:lnSpc>
                <a:spcPct val="100000"/>
              </a:lnSpc>
              <a:spcBef>
                <a:spcPts val="0"/>
              </a:spcBef>
              <a:spcAft>
                <a:spcPts val="0"/>
              </a:spcAft>
              <a:buNone/>
            </a:pPr>
            <a:r>
              <a:rPr lang="en" sz="1100">
                <a:solidFill>
                  <a:schemeClr val="dk1"/>
                </a:solidFill>
              </a:rPr>
              <a:t>Query selengkapnya dapat dilihat </a:t>
            </a:r>
            <a:r>
              <a:rPr lang="en" sz="1100" u="sng">
                <a:solidFill>
                  <a:schemeClr val="hlink"/>
                </a:solidFill>
                <a:hlinkClick r:id="rId3"/>
              </a:rPr>
              <a:t>disini</a:t>
            </a:r>
            <a:endParaRPr sz="1100">
              <a:solidFill>
                <a:schemeClr val="dk1"/>
              </a:solidFill>
            </a:endParaRPr>
          </a:p>
        </p:txBody>
      </p:sp>
      <p:pic>
        <p:nvPicPr>
          <p:cNvPr id="56" name="Google Shape;56;p13"/>
          <p:cNvPicPr preferRelativeResize="0"/>
          <p:nvPr/>
        </p:nvPicPr>
        <p:blipFill>
          <a:blip r:embed="rId4">
            <a:alphaModFix/>
          </a:blip>
          <a:stretch>
            <a:fillRect/>
          </a:stretch>
        </p:blipFill>
        <p:spPr>
          <a:xfrm>
            <a:off x="152400" y="1833700"/>
            <a:ext cx="8839201" cy="151343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Customer Activity Growth Analysis</a:t>
            </a:r>
            <a:endParaRPr sz="2220" b="1">
              <a:solidFill>
                <a:schemeClr val="lt1"/>
              </a:solidFill>
            </a:endParaRPr>
          </a:p>
        </p:txBody>
      </p:sp>
      <p:sp>
        <p:nvSpPr>
          <p:cNvPr id="62" name="Google Shape;62;p14"/>
          <p:cNvSpPr txBox="1"/>
          <p:nvPr/>
        </p:nvSpPr>
        <p:spPr>
          <a:xfrm>
            <a:off x="4656000" y="4699025"/>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a:solidFill>
                <a:schemeClr val="dk1"/>
              </a:solidFill>
            </a:endParaRPr>
          </a:p>
          <a:p>
            <a:pPr marL="0" lvl="0" indent="0" algn="r" rtl="0">
              <a:lnSpc>
                <a:spcPct val="100000"/>
              </a:lnSpc>
              <a:spcBef>
                <a:spcPts val="0"/>
              </a:spcBef>
              <a:spcAft>
                <a:spcPts val="0"/>
              </a:spcAft>
              <a:buNone/>
            </a:pPr>
            <a:r>
              <a:rPr lang="en" sz="1100">
                <a:solidFill>
                  <a:schemeClr val="dk1"/>
                </a:solidFill>
              </a:rPr>
              <a:t>Dashboarddapat dilihat </a:t>
            </a:r>
            <a:r>
              <a:rPr lang="en" sz="1100" u="sng">
                <a:solidFill>
                  <a:schemeClr val="hlink"/>
                </a:solidFill>
                <a:hlinkClick r:id="rId3"/>
              </a:rPr>
              <a:t>disini</a:t>
            </a:r>
            <a:endParaRPr sz="1100">
              <a:solidFill>
                <a:schemeClr val="dk1"/>
              </a:solidFill>
            </a:endParaRPr>
          </a:p>
        </p:txBody>
      </p:sp>
      <p:pic>
        <p:nvPicPr>
          <p:cNvPr id="63" name="Google Shape;63;p14"/>
          <p:cNvPicPr preferRelativeResize="0"/>
          <p:nvPr/>
        </p:nvPicPr>
        <p:blipFill>
          <a:blip r:embed="rId4">
            <a:alphaModFix/>
          </a:blip>
          <a:stretch>
            <a:fillRect/>
          </a:stretch>
        </p:blipFill>
        <p:spPr>
          <a:xfrm>
            <a:off x="578100" y="560525"/>
            <a:ext cx="7987794" cy="43995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Customer Activity Growth Analysis</a:t>
            </a:r>
            <a:endParaRPr sz="2220" b="1">
              <a:solidFill>
                <a:schemeClr val="lt1"/>
              </a:solidFill>
            </a:endParaRPr>
          </a:p>
        </p:txBody>
      </p:sp>
      <p:sp>
        <p:nvSpPr>
          <p:cNvPr id="69" name="Google Shape;69;p15"/>
          <p:cNvSpPr txBox="1"/>
          <p:nvPr/>
        </p:nvSpPr>
        <p:spPr>
          <a:xfrm>
            <a:off x="4656000" y="4699025"/>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dirty="0">
              <a:solidFill>
                <a:schemeClr val="dk1"/>
              </a:solidFill>
            </a:endParaRPr>
          </a:p>
          <a:p>
            <a:pPr marL="0" lvl="0" indent="0" algn="r" rtl="0">
              <a:lnSpc>
                <a:spcPct val="100000"/>
              </a:lnSpc>
              <a:spcBef>
                <a:spcPts val="0"/>
              </a:spcBef>
              <a:spcAft>
                <a:spcPts val="0"/>
              </a:spcAft>
              <a:buNone/>
            </a:pPr>
            <a:r>
              <a:rPr lang="en" sz="1100" dirty="0">
                <a:solidFill>
                  <a:schemeClr val="dk1"/>
                </a:solidFill>
              </a:rPr>
              <a:t>Dashboard dapat dilihat </a:t>
            </a:r>
            <a:r>
              <a:rPr lang="en" sz="1100" u="sng" dirty="0">
                <a:solidFill>
                  <a:schemeClr val="hlink"/>
                </a:solidFill>
                <a:hlinkClick r:id="rId3"/>
              </a:rPr>
              <a:t>disini</a:t>
            </a:r>
            <a:endParaRPr sz="1100" dirty="0">
              <a:solidFill>
                <a:schemeClr val="dk1"/>
              </a:solidFill>
            </a:endParaRPr>
          </a:p>
        </p:txBody>
      </p:sp>
      <p:sp>
        <p:nvSpPr>
          <p:cNvPr id="70" name="Google Shape;70;p15"/>
          <p:cNvSpPr txBox="1"/>
          <p:nvPr/>
        </p:nvSpPr>
        <p:spPr>
          <a:xfrm>
            <a:off x="279750" y="751550"/>
            <a:ext cx="85845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solidFill>
                  <a:schemeClr val="dk2"/>
                </a:solidFill>
              </a:rPr>
              <a:t>Berdasarkan analisis data dan visualisasi yang dilakukan, diketahui bahwa : </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Tercatat total jumlah customer sebanyak 96.096 customer</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Jumlah customer baru sejak 2016 hingga 2018 terus meningkat</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Jumlah user aktif bulanan dari tahun 2016 hingga 2018 juga terus meningkat</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Customer yang melakukan pembelian ulang (melakukan order &gt; 1) per tahunnya meningkat secara signifikan dari tahun 2016 ke tahun 2017, sedangkan pada tahun 2018 terjadi sedikit penurunan. </a:t>
            </a:r>
            <a:endParaRPr sz="1500">
              <a:solidFill>
                <a:schemeClr val="dk2"/>
              </a:solidFill>
            </a:endParaRPr>
          </a:p>
          <a:p>
            <a:pPr marL="457200" lvl="0" indent="-323850" algn="l" rtl="0">
              <a:spcBef>
                <a:spcPts val="0"/>
              </a:spcBef>
              <a:spcAft>
                <a:spcPts val="0"/>
              </a:spcAft>
              <a:buClr>
                <a:schemeClr val="dk2"/>
              </a:buClr>
              <a:buSzPts val="1500"/>
              <a:buChar char="●"/>
            </a:pPr>
            <a:r>
              <a:rPr lang="en" sz="1500">
                <a:solidFill>
                  <a:schemeClr val="dk2"/>
                </a:solidFill>
              </a:rPr>
              <a:t>Rata-rata customer hanya melakukan order 1x per tahunnya. </a:t>
            </a:r>
            <a:endParaRPr sz="15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Product Category Quality Analysis</a:t>
            </a:r>
            <a:endParaRPr sz="2220" b="1">
              <a:solidFill>
                <a:schemeClr val="lt1"/>
              </a:solidFill>
            </a:endParaRPr>
          </a:p>
        </p:txBody>
      </p:sp>
      <p:sp>
        <p:nvSpPr>
          <p:cNvPr id="55" name="Google Shape;55;p13"/>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a:solidFill>
                <a:schemeClr val="dk1"/>
              </a:solidFill>
            </a:endParaRPr>
          </a:p>
          <a:p>
            <a:pPr marL="0" lvl="0" indent="0" algn="r" rtl="0">
              <a:lnSpc>
                <a:spcPct val="100000"/>
              </a:lnSpc>
              <a:spcBef>
                <a:spcPts val="0"/>
              </a:spcBef>
              <a:spcAft>
                <a:spcPts val="0"/>
              </a:spcAft>
              <a:buNone/>
            </a:pPr>
            <a:r>
              <a:rPr lang="en" sz="1100">
                <a:solidFill>
                  <a:schemeClr val="dk1"/>
                </a:solidFill>
              </a:rPr>
              <a:t>Query selengkapnya dapat dilihat </a:t>
            </a:r>
            <a:r>
              <a:rPr lang="en" sz="1100" u="sng">
                <a:solidFill>
                  <a:schemeClr val="hlink"/>
                </a:solidFill>
                <a:hlinkClick r:id="rId3"/>
              </a:rPr>
              <a:t>disini</a:t>
            </a:r>
            <a:endParaRPr sz="1100">
              <a:solidFill>
                <a:schemeClr val="dk1"/>
              </a:solidFill>
            </a:endParaRPr>
          </a:p>
        </p:txBody>
      </p:sp>
      <p:pic>
        <p:nvPicPr>
          <p:cNvPr id="56" name="Google Shape;56;p13"/>
          <p:cNvPicPr preferRelativeResize="0"/>
          <p:nvPr/>
        </p:nvPicPr>
        <p:blipFill>
          <a:blip r:embed="rId4">
            <a:alphaModFix/>
          </a:blip>
          <a:stretch>
            <a:fillRect/>
          </a:stretch>
        </p:blipFill>
        <p:spPr>
          <a:xfrm>
            <a:off x="152400" y="1974413"/>
            <a:ext cx="8839200" cy="1231996"/>
          </a:xfrm>
          <a:prstGeom prst="rect">
            <a:avLst/>
          </a:prstGeom>
          <a:noFill/>
          <a:ln>
            <a:noFill/>
          </a:ln>
        </p:spPr>
      </p:pic>
    </p:spTree>
    <p:extLst>
      <p:ext uri="{BB962C8B-B14F-4D97-AF65-F5344CB8AC3E}">
        <p14:creationId xmlns:p14="http://schemas.microsoft.com/office/powerpoint/2010/main" val="494422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12175"/>
            <a:ext cx="85206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Annual Product Category Quality Analysis</a:t>
            </a:r>
            <a:endParaRPr sz="2220" b="1">
              <a:solidFill>
                <a:schemeClr val="lt1"/>
              </a:solidFill>
            </a:endParaRPr>
          </a:p>
        </p:txBody>
      </p:sp>
      <p:sp>
        <p:nvSpPr>
          <p:cNvPr id="62" name="Google Shape;62;p14"/>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endParaRPr sz="1100">
              <a:solidFill>
                <a:schemeClr val="dk1"/>
              </a:solidFill>
            </a:endParaRPr>
          </a:p>
          <a:p>
            <a:pPr marL="0" lvl="0" indent="0" algn="r" rtl="0">
              <a:lnSpc>
                <a:spcPct val="100000"/>
              </a:lnSpc>
              <a:spcBef>
                <a:spcPts val="0"/>
              </a:spcBef>
              <a:spcAft>
                <a:spcPts val="0"/>
              </a:spcAft>
              <a:buNone/>
            </a:pPr>
            <a:r>
              <a:rPr lang="en" sz="1100">
                <a:solidFill>
                  <a:schemeClr val="dk1"/>
                </a:solidFill>
              </a:rPr>
              <a:t>Dashboard selengkapnya dapat dilihat </a:t>
            </a:r>
            <a:r>
              <a:rPr lang="en" sz="1100" u="sng">
                <a:solidFill>
                  <a:schemeClr val="hlink"/>
                </a:solidFill>
                <a:hlinkClick r:id="rId3"/>
              </a:rPr>
              <a:t>disini</a:t>
            </a:r>
            <a:endParaRPr sz="1100">
              <a:solidFill>
                <a:schemeClr val="dk1"/>
              </a:solidFill>
            </a:endParaRPr>
          </a:p>
        </p:txBody>
      </p:sp>
      <p:pic>
        <p:nvPicPr>
          <p:cNvPr id="63" name="Google Shape;63;p14"/>
          <p:cNvPicPr preferRelativeResize="0"/>
          <p:nvPr/>
        </p:nvPicPr>
        <p:blipFill>
          <a:blip r:embed="rId4">
            <a:alphaModFix/>
          </a:blip>
          <a:stretch>
            <a:fillRect/>
          </a:stretch>
        </p:blipFill>
        <p:spPr>
          <a:xfrm>
            <a:off x="152400" y="935225"/>
            <a:ext cx="8839204" cy="3310385"/>
          </a:xfrm>
          <a:prstGeom prst="rect">
            <a:avLst/>
          </a:prstGeom>
          <a:noFill/>
          <a:ln>
            <a:noFill/>
          </a:ln>
        </p:spPr>
      </p:pic>
    </p:spTree>
    <p:extLst>
      <p:ext uri="{BB962C8B-B14F-4D97-AF65-F5344CB8AC3E}">
        <p14:creationId xmlns:p14="http://schemas.microsoft.com/office/powerpoint/2010/main" val="201727561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620</Words>
  <Application>Microsoft Office PowerPoint</Application>
  <PresentationFormat>On-screen Show (16:9)</PresentationFormat>
  <Paragraphs>58</Paragraphs>
  <Slides>12</Slides>
  <Notes>12</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Dosis</vt:lpstr>
      <vt:lpstr>Arial</vt:lpstr>
      <vt:lpstr>Nunito</vt:lpstr>
      <vt:lpstr>Simple Light</vt:lpstr>
      <vt:lpstr>Simple Light</vt:lpstr>
      <vt:lpstr>Analyzing eCommerce Business Performance with SQL</vt:lpstr>
      <vt:lpstr>Overview</vt:lpstr>
      <vt:lpstr>Data Preparation</vt:lpstr>
      <vt:lpstr>Data Preparation</vt:lpstr>
      <vt:lpstr>Annual Customer Activity Growth Analysis</vt:lpstr>
      <vt:lpstr>Annual Customer Activity Growth Analysis</vt:lpstr>
      <vt:lpstr>Annual Customer Activity Growth Analysis</vt:lpstr>
      <vt:lpstr>Annual Product Category Quality Analysis</vt:lpstr>
      <vt:lpstr>Annual Product Category Quality Analysis</vt:lpstr>
      <vt:lpstr>Annual Product Category Quality Analysis</vt:lpstr>
      <vt:lpstr>Analysis of Annual Payment Type Usage </vt:lpstr>
      <vt:lpstr>Analysis of Annual Payment Type Usage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eCommerce Business Performance with SQL</dc:title>
  <dc:creator>HP</dc:creator>
  <cp:lastModifiedBy>Nishrina Rawi</cp:lastModifiedBy>
  <cp:revision>1</cp:revision>
  <dcterms:modified xsi:type="dcterms:W3CDTF">2024-05-15T03:17:30Z</dcterms:modified>
</cp:coreProperties>
</file>